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79" r:id="rId2"/>
  </p:sldMasterIdLst>
  <p:notesMasterIdLst>
    <p:notesMasterId r:id="rId18"/>
  </p:notesMasterIdLst>
  <p:handoutMasterIdLst>
    <p:handoutMasterId r:id="rId19"/>
  </p:handoutMasterIdLst>
  <p:sldIdLst>
    <p:sldId id="269" r:id="rId3"/>
    <p:sldId id="279" r:id="rId4"/>
    <p:sldId id="274" r:id="rId5"/>
    <p:sldId id="275" r:id="rId6"/>
    <p:sldId id="280" r:id="rId7"/>
    <p:sldId id="278" r:id="rId8"/>
    <p:sldId id="282" r:id="rId9"/>
    <p:sldId id="283" r:id="rId10"/>
    <p:sldId id="284" r:id="rId11"/>
    <p:sldId id="291" r:id="rId12"/>
    <p:sldId id="292" r:id="rId13"/>
    <p:sldId id="285" r:id="rId14"/>
    <p:sldId id="289" r:id="rId15"/>
    <p:sldId id="288" r:id="rId16"/>
    <p:sldId id="290" r:id="rId17"/>
  </p:sldIdLst>
  <p:sldSz cx="12192000" cy="6858000"/>
  <p:notesSz cx="6858000" cy="9144000"/>
  <p:defaultTextStyle>
    <a:defPPr>
      <a:defRPr lang="de-DE"/>
    </a:defPPr>
    <a:lvl1pPr marL="0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1pPr>
    <a:lvl2pPr marL="402325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2pPr>
    <a:lvl3pPr marL="804649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3pPr>
    <a:lvl4pPr marL="1206974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4pPr>
    <a:lvl5pPr marL="1609298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5pPr>
    <a:lvl6pPr marL="2011623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6pPr>
    <a:lvl7pPr marL="241394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7pPr>
    <a:lvl8pPr marL="2816272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8pPr>
    <a:lvl9pPr marL="321859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 Retzlaff" initials="MR" lastIdx="34" clrIdx="0">
    <p:extLst>
      <p:ext uri="{19B8F6BF-5375-455C-9EA6-DF929625EA0E}">
        <p15:presenceInfo xmlns:p15="http://schemas.microsoft.com/office/powerpoint/2012/main" userId="874654ead53cf3b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6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34"/>
  </p:normalViewPr>
  <p:slideViewPr>
    <p:cSldViewPr snapToGrid="0" snapToObjects="1" showGuides="1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0" d="100"/>
          <a:sy n="120" d="100"/>
        </p:scale>
        <p:origin x="379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18T18:08:16.853" idx="30">
    <p:pos x="4492" y="3312"/>
    <p:text>[1]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18T18:08:32.340" idx="31">
    <p:pos x="5736" y="738"/>
    <p:text>[2]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3:39.682" idx="6">
    <p:pos x="6348" y="69"/>
    <p:text>[3]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18T18:10:50.418" idx="32">
    <p:pos x="2061" y="3034"/>
    <p:text>[5]</p:text>
    <p:extLst>
      <p:ext uri="{C676402C-5697-4E1C-873F-D02D1690AC5C}">
        <p15:threadingInfo xmlns:p15="http://schemas.microsoft.com/office/powerpoint/2012/main" timeZoneBias="-60"/>
      </p:ext>
    </p:extLst>
  </p:cm>
  <p:cm authorId="1" dt="2019-12-18T18:10:59.513" idx="33">
    <p:pos x="4234" y="1698"/>
    <p:text>[4]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7:36.784" idx="16">
    <p:pos x="6766" y="612"/>
    <p:text>[3]</p:text>
    <p:extLst>
      <p:ext uri="{C676402C-5697-4E1C-873F-D02D1690AC5C}">
        <p15:threadingInfo xmlns:p15="http://schemas.microsoft.com/office/powerpoint/2012/main" timeZoneBias="-120"/>
      </p:ext>
    </p:extLst>
  </p:cm>
  <p:cm authorId="1" dt="2019-12-18T18:11:39.038" idx="34">
    <p:pos x="6300" y="1507"/>
    <p:text>[6]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7:41.276" idx="17">
    <p:pos x="3723" y="2105"/>
    <p:text>[3]</p:text>
    <p:extLst>
      <p:ext uri="{C676402C-5697-4E1C-873F-D02D1690AC5C}">
        <p15:threadingInfo xmlns:p15="http://schemas.microsoft.com/office/powerpoint/2012/main" timeZoneBias="-120"/>
      </p:ext>
    </p:extLst>
  </p:cm>
  <p:cm authorId="1" dt="2019-10-18T21:07:45.563" idx="18">
    <p:pos x="7084" y="2105"/>
    <p:text>[3]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7:51.607" idx="19">
    <p:pos x="4048" y="2160"/>
    <p:text>[3]</p:text>
    <p:extLst>
      <p:ext uri="{C676402C-5697-4E1C-873F-D02D1690AC5C}">
        <p15:threadingInfo xmlns:p15="http://schemas.microsoft.com/office/powerpoint/2012/main" timeZoneBias="-120"/>
      </p:ext>
    </p:extLst>
  </p:cm>
  <p:cm authorId="1" dt="2019-10-18T21:07:55.462" idx="20">
    <p:pos x="7251" y="2160"/>
    <p:text>[3]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8:03.645" idx="21">
    <p:pos x="6754" y="2436"/>
    <p:text>github screenshot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11:46.972" idx="27">
    <p:pos x="6240" y="1757"/>
    <p:text>[21]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AFE3A-2CA8-F64E-AFD3-48D0B181CB4E}" type="datetimeFigureOut">
              <a:rPr lang="de-DE" smtClean="0"/>
              <a:t>18.12.2019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372B8-5F40-0C4C-B862-72A561C79A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95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4A54A-5FDC-3640-9346-2A564B830E0C}" type="datetimeFigureOut">
              <a:rPr lang="de-DE" smtClean="0"/>
              <a:t>18.12.2019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8625A-4FE3-C044-A0AF-218DCEFA6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>
                <a:solidFill>
                  <a:srgbClr val="626254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6431" y="1378990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defRPr sz="2200">
                <a:solidFill>
                  <a:srgbClr val="626254"/>
                </a:solidFill>
              </a:defRPr>
            </a:lvl1pPr>
            <a:lvl2pPr>
              <a:defRPr>
                <a:solidFill>
                  <a:srgbClr val="626254"/>
                </a:solidFill>
              </a:defRPr>
            </a:lvl2pPr>
            <a:lvl3pPr>
              <a:defRPr>
                <a:solidFill>
                  <a:srgbClr val="626254"/>
                </a:solidFill>
              </a:defRPr>
            </a:lvl3pPr>
            <a:lvl4pPr>
              <a:defRPr>
                <a:solidFill>
                  <a:srgbClr val="626254"/>
                </a:solidFill>
              </a:defRPr>
            </a:lvl4pPr>
            <a:lvl5pPr>
              <a:defRPr>
                <a:solidFill>
                  <a:srgbClr val="626254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677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9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2"/>
          <a:stretch/>
        </p:blipFill>
        <p:spPr>
          <a:xfrm>
            <a:off x="0" y="0"/>
            <a:ext cx="12174830" cy="6858000"/>
          </a:xfrm>
          <a:prstGeom prst="rect">
            <a:avLst/>
          </a:prstGeom>
        </p:spPr>
      </p:pic>
      <p:sp>
        <p:nvSpPr>
          <p:cNvPr id="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1338386" y="4126534"/>
            <a:ext cx="4622974" cy="14922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 baseline="0">
                <a:solidFill>
                  <a:srgbClr val="626254"/>
                </a:solidFill>
                <a:latin typeface="Arial" charset="0"/>
              </a:defRPr>
            </a:lvl1pPr>
            <a:lvl2pPr marL="4572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26. Juni 2017</a:t>
            </a:r>
          </a:p>
        </p:txBody>
      </p:sp>
      <p:sp>
        <p:nvSpPr>
          <p:cNvPr id="8" name="Textplatzhalt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228783" y="4035191"/>
            <a:ext cx="5509300" cy="5765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3000" baseline="0">
                <a:solidFill>
                  <a:schemeClr val="bg1"/>
                </a:solidFill>
                <a:latin typeface="Arial" charset="0"/>
              </a:defRPr>
            </a:lvl1pPr>
            <a:lvl2pPr marL="4572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Fakultätsmarke eingeben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28785" y="4929326"/>
            <a:ext cx="5509298" cy="14714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rgbClr val="626254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3000">
                <a:solidFill>
                  <a:srgbClr val="626254"/>
                </a:solidFill>
              </a:defRPr>
            </a:lvl2pPr>
            <a:lvl3pPr marL="914400" indent="0">
              <a:buNone/>
              <a:defRPr sz="3000">
                <a:solidFill>
                  <a:srgbClr val="626254"/>
                </a:solidFill>
              </a:defRPr>
            </a:lvl3pPr>
            <a:lvl4pPr marL="1371600" indent="0">
              <a:buNone/>
              <a:defRPr sz="3000">
                <a:solidFill>
                  <a:srgbClr val="626254"/>
                </a:solidFill>
              </a:defRPr>
            </a:lvl4pPr>
            <a:lvl5pPr marL="1828800" indent="0">
              <a:buNone/>
              <a:defRPr sz="3000">
                <a:solidFill>
                  <a:srgbClr val="626254"/>
                </a:solidFill>
              </a:defRPr>
            </a:lvl5pPr>
          </a:lstStyle>
          <a:p>
            <a:pPr lvl="0"/>
            <a:r>
              <a:rPr lang="de-DE" dirty="0"/>
              <a:t>Namen der Referenten eingeben</a:t>
            </a:r>
          </a:p>
        </p:txBody>
      </p: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6">
            <a:extLst>
              <a:ext uri="{FF2B5EF4-FFF2-40B4-BE49-F238E27FC236}">
                <a16:creationId xmlns:a16="http://schemas.microsoft.com/office/drawing/2014/main" id="{24EA107B-81B0-7240-B748-B5AC8894A0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016" y="6117336"/>
            <a:ext cx="1377788" cy="627582"/>
          </a:xfrm>
          <a:prstGeom prst="rect">
            <a:avLst/>
          </a:prstGeom>
        </p:spPr>
      </p:pic>
      <p:sp>
        <p:nvSpPr>
          <p:cNvPr id="9" name="Textplatzhalter 13">
            <a:extLst>
              <a:ext uri="{FF2B5EF4-FFF2-40B4-BE49-F238E27FC236}">
                <a16:creationId xmlns:a16="http://schemas.microsoft.com/office/drawing/2014/main" id="{A3E67D81-A08E-EC4B-8486-3AC4502262BE}"/>
              </a:ext>
            </a:extLst>
          </p:cNvPr>
          <p:cNvSpPr txBox="1">
            <a:spLocks/>
          </p:cNvSpPr>
          <p:nvPr userDrawn="1"/>
        </p:nvSpPr>
        <p:spPr>
          <a:xfrm>
            <a:off x="3687989" y="6190488"/>
            <a:ext cx="2203015" cy="3931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 err="1"/>
              <a:t>git</a:t>
            </a:r>
            <a:r>
              <a:rPr lang="de-DE" sz="1000" dirty="0"/>
              <a:t> - Versionskontrolle</a:t>
            </a:r>
          </a:p>
        </p:txBody>
      </p:sp>
      <p:sp>
        <p:nvSpPr>
          <p:cNvPr id="10" name="Textplatzhalter 13">
            <a:extLst>
              <a:ext uri="{FF2B5EF4-FFF2-40B4-BE49-F238E27FC236}">
                <a16:creationId xmlns:a16="http://schemas.microsoft.com/office/drawing/2014/main" id="{E19C7962-84F0-B349-BF6B-8D1C8500CD82}"/>
              </a:ext>
            </a:extLst>
          </p:cNvPr>
          <p:cNvSpPr txBox="1">
            <a:spLocks/>
          </p:cNvSpPr>
          <p:nvPr userDrawn="1"/>
        </p:nvSpPr>
        <p:spPr>
          <a:xfrm>
            <a:off x="6096000" y="6190488"/>
            <a:ext cx="2203015" cy="1569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/>
              <a:t>Fakultät der Technik</a:t>
            </a:r>
          </a:p>
        </p:txBody>
      </p:sp>
      <p:sp>
        <p:nvSpPr>
          <p:cNvPr id="12" name="Textplatzhalter 13">
            <a:extLst>
              <a:ext uri="{FF2B5EF4-FFF2-40B4-BE49-F238E27FC236}">
                <a16:creationId xmlns:a16="http://schemas.microsoft.com/office/drawing/2014/main" id="{40436BCE-D2D6-EA44-BAE1-EC3C5EF96EF3}"/>
              </a:ext>
            </a:extLst>
          </p:cNvPr>
          <p:cNvSpPr txBox="1">
            <a:spLocks/>
          </p:cNvSpPr>
          <p:nvPr userDrawn="1"/>
        </p:nvSpPr>
        <p:spPr>
          <a:xfrm>
            <a:off x="1335024" y="6190488"/>
            <a:ext cx="2203015" cy="156936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75FACC-40E9-DA4B-952F-1C2D0A68B874}" type="slidenum">
              <a:rPr lang="de-DE" sz="1000" smtClean="0"/>
              <a:pPr/>
              <a:t>‹Nr.›</a:t>
            </a:fld>
            <a:r>
              <a:rPr lang="de-DE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5166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000" kern="1200">
          <a:solidFill>
            <a:srgbClr val="62625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48" userDrawn="1">
          <p15:clr>
            <a:srgbClr val="F26B43"/>
          </p15:clr>
        </p15:guide>
        <p15:guide id="2" pos="853" userDrawn="1">
          <p15:clr>
            <a:srgbClr val="F26B43"/>
          </p15:clr>
        </p15:guide>
        <p15:guide id="3" pos="6844" userDrawn="1">
          <p15:clr>
            <a:srgbClr val="F26B43"/>
          </p15:clr>
        </p15:guide>
        <p15:guide id="4" orient="horz" pos="864" userDrawn="1">
          <p15:clr>
            <a:srgbClr val="F26B43"/>
          </p15:clr>
        </p15:guide>
        <p15:guide id="6" pos="3756" userDrawn="1">
          <p15:clr>
            <a:srgbClr val="F26B43"/>
          </p15:clr>
        </p15:guide>
        <p15:guide id="7" pos="392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3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3" userDrawn="1">
          <p15:clr>
            <a:srgbClr val="F26B43"/>
          </p15:clr>
        </p15:guide>
        <p15:guide id="3" pos="7391" userDrawn="1">
          <p15:clr>
            <a:srgbClr val="F26B43"/>
          </p15:clr>
        </p15:guide>
        <p15:guide id="4" orient="horz" pos="228" userDrawn="1">
          <p15:clr>
            <a:srgbClr val="F26B43"/>
          </p15:clr>
        </p15:guide>
        <p15:guide id="5" orient="horz" pos="4083" userDrawn="1">
          <p15:clr>
            <a:srgbClr val="F26B43"/>
          </p15:clr>
        </p15:guide>
        <p15:guide id="7" pos="3756" userDrawn="1">
          <p15:clr>
            <a:srgbClr val="F26B43"/>
          </p15:clr>
        </p15:guide>
        <p15:guide id="8" pos="39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comments" Target="../comments/comment8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>
            <a:extLst>
              <a:ext uri="{FF2B5EF4-FFF2-40B4-BE49-F238E27FC236}">
                <a16:creationId xmlns:a16="http://schemas.microsoft.com/office/drawing/2014/main" id="{DB90684E-4F48-C141-A043-7DA02DBB5F88}"/>
              </a:ext>
            </a:extLst>
          </p:cNvPr>
          <p:cNvSpPr txBox="1">
            <a:spLocks/>
          </p:cNvSpPr>
          <p:nvPr/>
        </p:nvSpPr>
        <p:spPr>
          <a:xfrm>
            <a:off x="6228783" y="3501791"/>
            <a:ext cx="5509300" cy="30416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sz="3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626254"/>
                </a:solidFill>
              </a:rPr>
              <a:t>Hochschule Pforzheim</a:t>
            </a:r>
            <a:br>
              <a:rPr lang="de-DE" dirty="0"/>
            </a:br>
            <a:r>
              <a:rPr lang="de-DE" dirty="0"/>
              <a:t>Fakultät der Technik</a:t>
            </a:r>
          </a:p>
          <a:p>
            <a:br>
              <a:rPr lang="de-DE" dirty="0"/>
            </a:br>
            <a:r>
              <a:rPr lang="de-DE" dirty="0">
                <a:solidFill>
                  <a:srgbClr val="626254"/>
                </a:solidFill>
              </a:rPr>
              <a:t>	 - Versionskontrolle</a:t>
            </a:r>
          </a:p>
          <a:p>
            <a:r>
              <a:rPr lang="de-DE" sz="2400" dirty="0">
                <a:solidFill>
                  <a:srgbClr val="626254"/>
                </a:solidFill>
              </a:rPr>
              <a:t>Lennart </a:t>
            </a:r>
            <a:r>
              <a:rPr lang="de-DE" sz="2400" dirty="0" err="1">
                <a:solidFill>
                  <a:srgbClr val="626254"/>
                </a:solidFill>
              </a:rPr>
              <a:t>Kaussen</a:t>
            </a:r>
            <a:endParaRPr lang="de-DE" sz="2400" dirty="0">
              <a:solidFill>
                <a:srgbClr val="626254"/>
              </a:solidFill>
            </a:endParaRPr>
          </a:p>
          <a:p>
            <a:r>
              <a:rPr lang="de-DE" sz="2400" dirty="0">
                <a:solidFill>
                  <a:srgbClr val="626254"/>
                </a:solidFill>
              </a:rPr>
              <a:t>Marc Retzlaff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1338386" y="3593134"/>
            <a:ext cx="4622974" cy="1492250"/>
          </a:xfrm>
        </p:spPr>
        <p:txBody>
          <a:bodyPr/>
          <a:lstStyle/>
          <a:p>
            <a:r>
              <a:rPr lang="en-US" dirty="0"/>
              <a:t>2020-01-13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348781A-AA82-45D9-929F-ADA31C4B8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860" y="5257226"/>
            <a:ext cx="967782" cy="4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06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E7702-234E-48E5-9629-9ACDA64A0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</p:spPr>
        <p:txBody>
          <a:bodyPr/>
          <a:lstStyle/>
          <a:p>
            <a:r>
              <a:rPr lang="de-DE" dirty="0"/>
              <a:t>„Seit wann gibt es diese Funktion?“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42C26E-7EC2-41B1-846A-FAA11A75E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Zeilenweise Nachverfolgung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Schnelle Suche von Änderungen</a:t>
            </a:r>
          </a:p>
        </p:txBody>
      </p:sp>
    </p:spTree>
    <p:extLst>
      <p:ext uri="{BB962C8B-B14F-4D97-AF65-F5344CB8AC3E}">
        <p14:creationId xmlns:p14="http://schemas.microsoft.com/office/powerpoint/2010/main" val="820078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FC1099-1F84-4137-87A2-0E17A27CB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Automatische Datensicherung!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F3BAD6-88A5-4A2D-9579-84F8D0F3B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Jeder besitzt „alles“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Einfacher Rückfall auf bestehende Stände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Integrierter Zwischenspeicher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2718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2EFF18-819C-435A-AE30-D290A4FF3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Gegenseitig ergänzen, gemeinsam programmieren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F03015-B8A0-449B-B393-DF7DF7939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431" y="137899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Pull </a:t>
            </a:r>
            <a:r>
              <a:rPr lang="de-DE" dirty="0" err="1"/>
              <a:t>Requests</a:t>
            </a: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Spezielle Funktion über Internet-Hosting Anbieter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Vorschlag einer Änderung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Anwendung: Code Review, Open Source, Verwaltung von Bugs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236598-28E2-40E5-B808-D498DEB85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677" y="1331061"/>
            <a:ext cx="549270" cy="549270"/>
          </a:xfrm>
          <a:prstGeom prst="rect">
            <a:avLst/>
          </a:prstGeom>
        </p:spPr>
      </p:pic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31EB808-0178-446A-96B5-FD38236821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61" r="34758"/>
          <a:stretch/>
        </p:blipFill>
        <p:spPr>
          <a:xfrm>
            <a:off x="7048328" y="3974851"/>
            <a:ext cx="3530190" cy="182679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0C7B99A-7E05-47D4-9DF0-04B021655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753" y="3406834"/>
            <a:ext cx="2357301" cy="223714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4346DBF-7563-4DD8-AD10-E79AEEF85696}"/>
              </a:ext>
            </a:extLst>
          </p:cNvPr>
          <p:cNvSpPr txBox="1"/>
          <p:nvPr/>
        </p:nvSpPr>
        <p:spPr>
          <a:xfrm>
            <a:off x="2115075" y="5465527"/>
            <a:ext cx="3045204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Eigen	          Fremd</a:t>
            </a:r>
          </a:p>
        </p:txBody>
      </p:sp>
      <p:pic>
        <p:nvPicPr>
          <p:cNvPr id="12" name="Grafik 11" descr="Fragezeichen">
            <a:extLst>
              <a:ext uri="{FF2B5EF4-FFF2-40B4-BE49-F238E27FC236}">
                <a16:creationId xmlns:a16="http://schemas.microsoft.com/office/drawing/2014/main" id="{89739364-7906-4F93-B9F5-5F4D33CE61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25318" y="3512590"/>
            <a:ext cx="612359" cy="61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37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A1B206-F9E9-4A60-A9DE-85CD6E71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Kennzeichnen von Versionen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DFBCB5-2D87-4336-9288-DB95E45D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Jeder Commit besitzt einzigartige Prüfsumme und Kommentar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Etikett um Veröffentlichungen zu kennzeichnen (tags)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5" name="Grafik 4" descr="Ein Bild, das Uhr, Propeller enthält.&#10;&#10;Automatisch generierte Beschreibung">
            <a:extLst>
              <a:ext uri="{FF2B5EF4-FFF2-40B4-BE49-F238E27FC236}">
                <a16:creationId xmlns:a16="http://schemas.microsoft.com/office/drawing/2014/main" id="{F427FB63-E6FD-4B72-BF42-31893DD1E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424" y="3322040"/>
            <a:ext cx="4951151" cy="168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45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3DD13-D061-49BF-A875-D97D9C399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 der 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91F23B-36B3-48D8-8B20-3DC2396FD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Präsentationsmaterial ( 90min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Dokumentation</a:t>
            </a:r>
          </a:p>
        </p:txBody>
      </p:sp>
      <p:pic>
        <p:nvPicPr>
          <p:cNvPr id="6" name="Grafik 5" descr="Ein Bild, das Mann, Person, haltend, suchend enthält.&#10;&#10;Automatisch generierte Beschreibung">
            <a:extLst>
              <a:ext uri="{FF2B5EF4-FFF2-40B4-BE49-F238E27FC236}">
                <a16:creationId xmlns:a16="http://schemas.microsoft.com/office/drawing/2014/main" id="{C4C9A6ED-6827-4CEF-8038-D75ED95FE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88690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17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4BDE2-7381-46FB-AB3F-73CB5C850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540912"/>
            <a:ext cx="9528944" cy="549271"/>
          </a:xfrm>
        </p:spPr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6D7D88-D093-4E02-8662-AED7BD45B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086" y="1378990"/>
            <a:ext cx="4538208" cy="4267200"/>
          </a:xfrm>
        </p:spPr>
        <p:txBody>
          <a:bodyPr/>
          <a:lstStyle/>
          <a:p>
            <a:r>
              <a:rPr lang="de-DE" sz="800" dirty="0"/>
              <a:t>[1] https://de.wikipedia.org/wiki/Datei:Git-logo.svg</a:t>
            </a:r>
          </a:p>
          <a:p>
            <a:r>
              <a:rPr lang="de-DE" sz="800" dirty="0"/>
              <a:t>[2] https://mccoyderek.files.wordpress.com/2016/07/team.jpg</a:t>
            </a:r>
          </a:p>
          <a:p>
            <a:r>
              <a:rPr lang="de-DE" sz="800" dirty="0"/>
              <a:t>[3] https://codesandbox.io/s/5243r3n82l?from-embed</a:t>
            </a:r>
          </a:p>
          <a:p>
            <a:r>
              <a:rPr lang="de-DE" sz="800" dirty="0"/>
              <a:t>[4] https://www.pngfly.com/png-87gk6i/</a:t>
            </a:r>
          </a:p>
          <a:p>
            <a:r>
              <a:rPr lang="de-DE" sz="800" dirty="0"/>
              <a:t>[5] https://pixabay.com/de/vectors/computer-bildschirm-schreibtisch-pc-303130/</a:t>
            </a:r>
          </a:p>
          <a:p>
            <a:r>
              <a:rPr lang="de-DE" sz="800" dirty="0"/>
              <a:t>[6] https://www.drdobbs.com/tools/three-way-merging-a-look-under-the-hood/240164902</a:t>
            </a:r>
          </a:p>
          <a:p>
            <a:r>
              <a:rPr lang="de-DE" sz="800" dirty="0"/>
              <a:t>[7] https://blog.cpanel.com/wp-content/uploads/2018/05/image2018-2-16_14-10-15.png</a:t>
            </a:r>
          </a:p>
        </p:txBody>
      </p:sp>
    </p:spTree>
    <p:extLst>
      <p:ext uri="{BB962C8B-B14F-4D97-AF65-F5344CB8AC3E}">
        <p14:creationId xmlns:p14="http://schemas.microsoft.com/office/powerpoint/2010/main" val="1873346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42F78B-A3D9-47B6-AA6F-923F5276C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Software Entwicklung (im Team) vereinfacht!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BF61E75-5DE5-4439-BEDC-899C64F3B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5750" y="1171313"/>
            <a:ext cx="6020499" cy="4515374"/>
          </a:xfrm>
        </p:spPr>
      </p:pic>
    </p:spTree>
    <p:extLst>
      <p:ext uri="{BB962C8B-B14F-4D97-AF65-F5344CB8AC3E}">
        <p14:creationId xmlns:p14="http://schemas.microsoft.com/office/powerpoint/2010/main" val="992026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Versionskontrolle! Warum?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Strukturierung - übersichtliche Abgrenzungen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Wartbarkeit -  Sprung zu alten Ständen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Nachweisbarkeit - detaillierte Historie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Parallelität - gleichzeitig entwickeln im Team</a:t>
            </a:r>
          </a:p>
        </p:txBody>
      </p:sp>
    </p:spTree>
    <p:extLst>
      <p:ext uri="{BB962C8B-B14F-4D97-AF65-F5344CB8AC3E}">
        <p14:creationId xmlns:p14="http://schemas.microsoft.com/office/powerpoint/2010/main" val="463410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4DB3B-5706-4E18-90FC-61E63DA6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</p:spPr>
        <p:txBody>
          <a:bodyPr/>
          <a:lstStyle/>
          <a:p>
            <a:r>
              <a:rPr lang="de-DE" dirty="0"/>
              <a:t>Strukturierung - Repository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90AF64-2F85-4317-8D63-1FA593F45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8042" y="137899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Projektarchiv für alles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Aneinander Kettung von Änderungen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Jedes Kettenglied (Commit) entspricht einem Stand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Jeder besitzt alles!</a:t>
            </a:r>
          </a:p>
        </p:txBody>
      </p:sp>
      <p:pic>
        <p:nvPicPr>
          <p:cNvPr id="7" name="Grafik 6" descr="Ein Bild, das Objekt, Licht enthält.&#10;&#10;Automatisch generierte Beschreibung">
            <a:extLst>
              <a:ext uri="{FF2B5EF4-FFF2-40B4-BE49-F238E27FC236}">
                <a16:creationId xmlns:a16="http://schemas.microsoft.com/office/drawing/2014/main" id="{EE422300-E2D7-4F50-A9C7-462D63F19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468285" y="58723"/>
            <a:ext cx="33909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63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FBEB5-1D5A-408B-BD3E-E3E43D92F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970" y="600658"/>
            <a:ext cx="9528944" cy="549271"/>
          </a:xfrm>
        </p:spPr>
        <p:txBody>
          <a:bodyPr/>
          <a:lstStyle/>
          <a:p>
            <a:r>
              <a:rPr lang="de-DE" dirty="0"/>
              <a:t>Nebenläufigkeit? Zweige (</a:t>
            </a:r>
            <a:r>
              <a:rPr lang="de-DE" dirty="0" err="1"/>
              <a:t>Branches</a:t>
            </a:r>
            <a:r>
              <a:rPr lang="de-DE" dirty="0"/>
              <a:t>)!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E44ED1-4DFA-41FE-8B6B-7285FBEBC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086" y="137100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Spielwiese für neue Features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Unterteilung von Personen / Gruppen / Themen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Zeitreisen leicht gemacht – Weiterentwicklung an jedem Stand möglich</a:t>
            </a:r>
          </a:p>
        </p:txBody>
      </p:sp>
    </p:spTree>
    <p:extLst>
      <p:ext uri="{BB962C8B-B14F-4D97-AF65-F5344CB8AC3E}">
        <p14:creationId xmlns:p14="http://schemas.microsoft.com/office/powerpoint/2010/main" val="1791545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7E93D-5270-42C7-BDCF-B0CA4094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„Ich hab das schon gefixt?!“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77084E-611E-474D-860C-5A997B7C3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Abgleich der </a:t>
            </a:r>
            <a:r>
              <a:rPr lang="de-DE" dirty="0" err="1"/>
              <a:t>Repositories</a:t>
            </a:r>
            <a:r>
              <a:rPr lang="de-DE" dirty="0"/>
              <a:t> untereinander (Push &amp; Pull)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Änderungen übernommen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Neues wird hinzugefügt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BC1AF01-EC25-4348-9F49-28995E823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960" y="2695333"/>
            <a:ext cx="1467333" cy="1467333"/>
          </a:xfrm>
          <a:prstGeom prst="rect">
            <a:avLst/>
          </a:prstGeom>
        </p:spPr>
      </p:pic>
      <p:pic>
        <p:nvPicPr>
          <p:cNvPr id="7" name="Grafik 6" descr="Ein Bild, das Schreibtisch, Computer, Tisch, sitzend enthält.&#10;&#10;Automatisch generierte Beschreibung">
            <a:extLst>
              <a:ext uri="{FF2B5EF4-FFF2-40B4-BE49-F238E27FC236}">
                <a16:creationId xmlns:a16="http://schemas.microsoft.com/office/drawing/2014/main" id="{6281ADF5-3B0A-4370-B6DE-EAFADEFD0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737" y="4816226"/>
            <a:ext cx="1209970" cy="829964"/>
          </a:xfrm>
          <a:prstGeom prst="rect">
            <a:avLst/>
          </a:prstGeom>
        </p:spPr>
      </p:pic>
      <p:pic>
        <p:nvPicPr>
          <p:cNvPr id="8" name="Grafik 7" descr="Ein Bild, das Schreibtisch, Computer, Tisch, sitzend enthält.&#10;&#10;Automatisch generierte Beschreibung">
            <a:extLst>
              <a:ext uri="{FF2B5EF4-FFF2-40B4-BE49-F238E27FC236}">
                <a16:creationId xmlns:a16="http://schemas.microsoft.com/office/drawing/2014/main" id="{98766686-1A1B-406B-8BBB-130F309D2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515" y="4816225"/>
            <a:ext cx="1209970" cy="829964"/>
          </a:xfrm>
          <a:prstGeom prst="rect">
            <a:avLst/>
          </a:prstGeom>
        </p:spPr>
      </p:pic>
      <p:pic>
        <p:nvPicPr>
          <p:cNvPr id="9" name="Grafik 8" descr="Ein Bild, das Schreibtisch, Computer, Tisch, sitzend enthält.&#10;&#10;Automatisch generierte Beschreibung">
            <a:extLst>
              <a:ext uri="{FF2B5EF4-FFF2-40B4-BE49-F238E27FC236}">
                <a16:creationId xmlns:a16="http://schemas.microsoft.com/office/drawing/2014/main" id="{378F577A-C9E6-4FF0-8B3F-765DDFCA1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293" y="4816225"/>
            <a:ext cx="1209970" cy="829964"/>
          </a:xfrm>
          <a:prstGeom prst="rect">
            <a:avLst/>
          </a:prstGeom>
        </p:spPr>
      </p:pic>
      <p:pic>
        <p:nvPicPr>
          <p:cNvPr id="10" name="Grafik 9" descr="Ein Bild, das Schreibtisch, Computer, Tisch, sitzend enthält.&#10;&#10;Automatisch generierte Beschreibung">
            <a:extLst>
              <a:ext uri="{FF2B5EF4-FFF2-40B4-BE49-F238E27FC236}">
                <a16:creationId xmlns:a16="http://schemas.microsoft.com/office/drawing/2014/main" id="{2898B146-F877-4CE1-9D91-FBF058A65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776" y="4816226"/>
            <a:ext cx="1209970" cy="82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72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ED8A3-6376-49CE-82E9-C0C916A9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Änderungen Zusammenführen! Wie?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7E7841-13EB-4D8E-A95B-341245709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Drei-Wege-</a:t>
            </a:r>
            <a:r>
              <a:rPr lang="de-DE" dirty="0" err="1"/>
              <a:t>Merge</a:t>
            </a:r>
            <a:r>
              <a:rPr lang="de-DE" dirty="0"/>
              <a:t>	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Führt zwei Zweige zusammen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52366A9-9041-4856-BEFF-D96084995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65"/>
          <a:stretch/>
        </p:blipFill>
        <p:spPr>
          <a:xfrm>
            <a:off x="6256079" y="600658"/>
            <a:ext cx="5100856" cy="2438400"/>
          </a:xfrm>
          <a:prstGeom prst="rect">
            <a:avLst/>
          </a:prstGeom>
        </p:spPr>
      </p:pic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505CA7D-90DB-4B48-906B-E69404C0B2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948"/>
          <a:stretch/>
        </p:blipFill>
        <p:spPr>
          <a:xfrm>
            <a:off x="2191217" y="2426251"/>
            <a:ext cx="7809566" cy="3363985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211AD333-06D2-49F6-8FF9-583455678F07}"/>
              </a:ext>
            </a:extLst>
          </p:cNvPr>
          <p:cNvSpPr/>
          <p:nvPr/>
        </p:nvSpPr>
        <p:spPr>
          <a:xfrm>
            <a:off x="9437615" y="1234944"/>
            <a:ext cx="285226" cy="28474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66CE9E4-CE74-414E-99E9-E206DF9B9DDD}"/>
              </a:ext>
            </a:extLst>
          </p:cNvPr>
          <p:cNvSpPr/>
          <p:nvPr/>
        </p:nvSpPr>
        <p:spPr>
          <a:xfrm>
            <a:off x="10201013" y="1667376"/>
            <a:ext cx="285226" cy="28474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6A981C0-9A50-40AA-9314-FA2CAA7FA556}"/>
              </a:ext>
            </a:extLst>
          </p:cNvPr>
          <p:cNvSpPr/>
          <p:nvPr/>
        </p:nvSpPr>
        <p:spPr>
          <a:xfrm>
            <a:off x="6373908" y="1677485"/>
            <a:ext cx="285226" cy="28474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6624B32-1F01-4637-98DC-CF19F641F849}"/>
              </a:ext>
            </a:extLst>
          </p:cNvPr>
          <p:cNvSpPr/>
          <p:nvPr/>
        </p:nvSpPr>
        <p:spPr>
          <a:xfrm>
            <a:off x="10965984" y="1677485"/>
            <a:ext cx="285226" cy="2847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1991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6003B2-9F24-4616-9352-7A0DCC1A4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Änderungen Zusammenführen! Wie?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C10AA7-8A0F-4CC0-BF59-026952335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/>
              <a:t>Rebase</a:t>
            </a: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/>
              <a:t>Commits</a:t>
            </a:r>
            <a:r>
              <a:rPr lang="de-DE" dirty="0"/>
              <a:t> werden auf gewünschten Zweig neu angewandt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Ändert Historie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5" name="Grafik 4" descr="Ein Bild, das Uhr enthält.&#10;&#10;Automatisch generierte Beschreibung">
            <a:extLst>
              <a:ext uri="{FF2B5EF4-FFF2-40B4-BE49-F238E27FC236}">
                <a16:creationId xmlns:a16="http://schemas.microsoft.com/office/drawing/2014/main" id="{C39D3632-8341-491F-998C-0C287E1A0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994" y="3342314"/>
            <a:ext cx="4343400" cy="24384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5A6AD43-0B47-4414-824C-D17B27983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957" y="3342314"/>
            <a:ext cx="5105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75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880F5A-383A-49FB-96D0-9A6CD9846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oder Übersichtlichkeit?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9E3154-54E5-4CF5-9A81-2C385AB56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/>
              <a:t>Rebase</a:t>
            </a:r>
            <a:r>
              <a:rPr lang="de-DE" dirty="0"/>
              <a:t> &amp; Squash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Führt mehrere </a:t>
            </a:r>
            <a:r>
              <a:rPr lang="de-DE" dirty="0" err="1"/>
              <a:t>Commits</a:t>
            </a:r>
            <a:r>
              <a:rPr lang="de-DE" dirty="0"/>
              <a:t> zusammen =&gt; Übersichtlich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Schreibt Historie um =&gt; Informationsverlust</a:t>
            </a:r>
          </a:p>
        </p:txBody>
      </p:sp>
      <p:pic>
        <p:nvPicPr>
          <p:cNvPr id="9" name="Grafik 8" descr="Ein Bild, das Uhr, Anzeige enthält.&#10;&#10;Automatisch generierte Beschreibung">
            <a:extLst>
              <a:ext uri="{FF2B5EF4-FFF2-40B4-BE49-F238E27FC236}">
                <a16:creationId xmlns:a16="http://schemas.microsoft.com/office/drawing/2014/main" id="{B1C13ACC-0680-445C-B217-08BBF7507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63" y="3429000"/>
            <a:ext cx="5674803" cy="2087284"/>
          </a:xfrm>
          <a:prstGeom prst="rect">
            <a:avLst/>
          </a:prstGeom>
        </p:spPr>
      </p:pic>
      <p:pic>
        <p:nvPicPr>
          <p:cNvPr id="11" name="Grafik 10" descr="Ein Bild, das Messanzeige, Uhr enthält.&#10;&#10;Automatisch generierte Beschreibung">
            <a:extLst>
              <a:ext uri="{FF2B5EF4-FFF2-40B4-BE49-F238E27FC236}">
                <a16:creationId xmlns:a16="http://schemas.microsoft.com/office/drawing/2014/main" id="{9371DFC4-1A6B-4698-A39C-6A6675A53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234" y="3429000"/>
            <a:ext cx="4499995" cy="214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59366"/>
      </p:ext>
    </p:extLst>
  </p:cSld>
  <p:clrMapOvr>
    <a:masterClrMapping/>
  </p:clrMapOvr>
</p:sld>
</file>

<file path=ppt/theme/theme1.xml><?xml version="1.0" encoding="utf-8"?>
<a:theme xmlns:a="http://schemas.openxmlformats.org/drawingml/2006/main" name="Inhalt">
  <a:themeElements>
    <a:clrScheme name="Hochschule Pforzheim">
      <a:dk1>
        <a:srgbClr val="626254"/>
      </a:dk1>
      <a:lt1>
        <a:srgbClr val="FFFFFF"/>
      </a:lt1>
      <a:dk2>
        <a:srgbClr val="F5BC25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56CE5774-0CC8-5849-AA32-D3A79BD23BC3}"/>
    </a:ext>
  </a:extLst>
</a:theme>
</file>

<file path=ppt/theme/theme2.xml><?xml version="1.0" encoding="utf-8"?>
<a:theme xmlns:a="http://schemas.openxmlformats.org/drawingml/2006/main" name="Titel gra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AD4E58D8-A386-6F47-A6EB-BA46E050EC50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16_9_pra¦êsentation_nr_1_20180219</Template>
  <TotalTime>0</TotalTime>
  <Words>340</Words>
  <Application>Microsoft Office PowerPoint</Application>
  <PresentationFormat>Breitbild</PresentationFormat>
  <Paragraphs>63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Calibri</vt:lpstr>
      <vt:lpstr>Wingdings</vt:lpstr>
      <vt:lpstr>Inhalt</vt:lpstr>
      <vt:lpstr>Titel grau</vt:lpstr>
      <vt:lpstr>PowerPoint-Präsentation</vt:lpstr>
      <vt:lpstr>Software Entwicklung (im Team) vereinfacht!</vt:lpstr>
      <vt:lpstr>Versionskontrolle! Warum?</vt:lpstr>
      <vt:lpstr>Strukturierung - Repository</vt:lpstr>
      <vt:lpstr>Nebenläufigkeit? Zweige (Branches)!</vt:lpstr>
      <vt:lpstr>„Ich hab das schon gefixt?!“</vt:lpstr>
      <vt:lpstr>Änderungen Zusammenführen! Wie?</vt:lpstr>
      <vt:lpstr>Änderungen Zusammenführen! Wie?</vt:lpstr>
      <vt:lpstr>Historie oder Übersichtlichkeit?</vt:lpstr>
      <vt:lpstr>„Seit wann gibt es diese Funktion?“</vt:lpstr>
      <vt:lpstr>Automatische Datensicherung!</vt:lpstr>
      <vt:lpstr>Gegenseitig ergänzen, gemeinsam programmieren</vt:lpstr>
      <vt:lpstr>Kennzeichnen von Versionen</vt:lpstr>
      <vt:lpstr>Ziel der Arbeit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Kamper, Cornelia</dc:creator>
  <cp:lastModifiedBy>Marc Retzlaff</cp:lastModifiedBy>
  <cp:revision>47</cp:revision>
  <cp:lastPrinted>2017-06-26T12:51:52Z</cp:lastPrinted>
  <dcterms:created xsi:type="dcterms:W3CDTF">2018-10-18T12:34:26Z</dcterms:created>
  <dcterms:modified xsi:type="dcterms:W3CDTF">2019-12-18T17:24:27Z</dcterms:modified>
</cp:coreProperties>
</file>